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9" r:id="rId10"/>
    <p:sldId id="268" r:id="rId11"/>
    <p:sldId id="264" r:id="rId12"/>
    <p:sldId id="265" r:id="rId1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657DB-7765-3690-74F7-5287C4603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1FE3A8-081E-3062-B27E-CCDF92B4FE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82DCA-8FC7-20F6-4A1B-D388379F4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74FDA-83A9-9D13-69D6-C4BE78B3B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B3890-6544-8616-A43E-9229049A7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6926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27548-5F41-E29B-1FAE-0E13F55B1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A14DB-2779-B915-0EAE-7512DFA9C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A4888-D9AD-6A85-7D24-1ECE3ACD1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4BF3D-2FDA-CF42-E3D2-C05F195C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57CF5-A07F-9CC2-6005-6905F1C86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1818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18DA29-B978-ECCC-1E7F-5814561520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F3CA25-CBA4-2278-B7BD-EA3498C9F0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8F87C-D568-21F3-0E3F-F2E3D95D9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3D791-9FB5-98BC-02E0-83AE144D4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39BD0-CB6B-FCC4-DC40-6E9711CFE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7746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A0F5D-8344-A934-743D-551A43AF5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5A284-FE63-2B34-0EBB-6B7EA33AC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9188E-44A3-DE72-3250-FAFA0E369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4741B-91AC-425E-7872-AFB1BF4E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4504A-2A81-056F-D58C-395B9BBA0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3649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66973-6634-8A30-76F9-2186FE356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248226-9E62-244E-807D-B6D2273BC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3CB83F-56FB-DFF2-CDC3-280E2D285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F5A064-F68E-065C-DE43-34B08723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A5D88-FC2D-3D38-1F1C-55CB22B3F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3614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BE25A-E859-7190-05A1-8E8464583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00BBF-99B4-BEBB-B51E-CEC85F7AB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6AAE50-1F30-0D70-AB26-9B3C1D8DB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3DD07-F9F2-CE86-9C6C-A6D255711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1D5924-EC9E-761A-5B06-2728FB6E5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9AAF5C-B7E4-D877-19E3-A180DC53F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6199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13C60-CEC7-107F-F90D-512561CAA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A01F29-C758-3CB9-6278-E106BAFDA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7A98F-69FF-EC44-920B-800B00C99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B272DD-AA1A-8279-AC00-57FE348F18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1C4E5C-864D-B5A0-C726-3B64359A59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6098D1-3170-1769-08FE-34CDD34F2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3819AC-3465-AD78-2F9E-A08C77E42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EF6F0-CF83-0192-CC2B-7523AFDA3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3495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C07FA-0F27-18FC-6939-79E1FC911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C0990A-7288-D870-F4C6-4E21D5C36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47C07B-B7B9-70B4-03E1-014657A58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D5BEE-2BBD-6BA5-8987-0BC7F4A24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46556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1E2E01-2F96-CA11-EF19-80577A51E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5D56A-C0B0-9180-2E79-5F609193E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B081C-520E-C6D6-7199-921C00D80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9386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3390A-578E-628E-FDF6-6EF0E6696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05637C-6787-6446-E93D-CAA1A0199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34594C-8AD6-9FBF-092C-7AA1B06B5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13C49-3A7F-0949-635F-BD0AA9025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357A8F-721C-BDBB-08CD-D26901AD6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F4065C-E57C-D8A6-19EE-7C7D3730D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4350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264F6-FFB2-D88C-C37B-3687EACF8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B724E0-5AE6-5FB1-E08D-57B02854CD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723628-99D8-16C8-10AC-2B8D74790E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099D7F-9D1A-BBBC-7A9C-7D42BD085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D6514-95BD-02A6-6E3F-E0CB06675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F66026-96CD-0E71-98F7-D0F04F53A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9271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FA2361-9575-7CBE-A07A-7F138830B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ECE70-B504-0676-A0CB-BC4059A36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6F03B-88BF-6BF2-670F-E03AE3E6CC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1C52F6-A386-44A7-9CAF-4B79C455AEEF}" type="datetimeFigureOut">
              <a:rPr lang="es-ES" smtClean="0"/>
              <a:t>26/03/2025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9AA72-EE85-279D-1524-65B0DC040E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3B688E-1C28-F278-C255-00D447B2CC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FBFFD-CB3C-464E-B770-6029AF3C5E46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0829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D9F9B765-0AD6-B94A-0F69-85673B660BB7}"/>
              </a:ext>
            </a:extLst>
          </p:cNvPr>
          <p:cNvSpPr/>
          <p:nvPr/>
        </p:nvSpPr>
        <p:spPr>
          <a:xfrm>
            <a:off x="0" y="29210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FD69B7-4811-CE13-3183-FAF172F2A97E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C40DE5-BF58-0CEC-7286-3026ED001052}"/>
              </a:ext>
            </a:extLst>
          </p:cNvPr>
          <p:cNvSpPr txBox="1"/>
          <p:nvPr/>
        </p:nvSpPr>
        <p:spPr>
          <a:xfrm>
            <a:off x="813870" y="1514375"/>
            <a:ext cx="10731500" cy="707886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sz="40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Smart Hospital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6E6E19-0984-C59D-1786-557135A73CB3}"/>
              </a:ext>
            </a:extLst>
          </p:cNvPr>
          <p:cNvSpPr txBox="1"/>
          <p:nvPr/>
        </p:nvSpPr>
        <p:spPr>
          <a:xfrm>
            <a:off x="813870" y="2590174"/>
            <a:ext cx="10362130" cy="3447098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r>
              <a:rPr lang="es-ES" sz="22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Presentación General del Proyecto</a:t>
            </a:r>
          </a:p>
          <a:p>
            <a:r>
              <a:rPr lang="es-ES" sz="22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del Hospital Inteligente - </a:t>
            </a:r>
            <a:r>
              <a:rPr lang="es-ES" sz="20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Ada Lovelace</a:t>
            </a:r>
            <a:endParaRPr lang="es-ES" sz="2200" b="1" dirty="0">
              <a:solidFill>
                <a:srgbClr val="22222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endParaRPr lang="es-ES" sz="2200" dirty="0">
              <a:solidFill>
                <a:srgbClr val="22222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endParaRPr lang="es-ES" sz="2200" dirty="0">
              <a:solidFill>
                <a:srgbClr val="22222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endParaRPr lang="es-ES" sz="2200" dirty="0">
              <a:solidFill>
                <a:srgbClr val="22222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endParaRPr lang="es-ES" sz="2200" dirty="0">
              <a:solidFill>
                <a:srgbClr val="22222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endParaRPr lang="es-ES" sz="2200" dirty="0">
              <a:solidFill>
                <a:srgbClr val="22222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r>
              <a:rPr lang="es-ES" sz="22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Pedro Ismael Ruiz</a:t>
            </a:r>
          </a:p>
          <a:p>
            <a:r>
              <a:rPr lang="es-ES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Engineer</a:t>
            </a:r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</a:t>
            </a:r>
            <a:r>
              <a:rPr lang="es-ES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Analyst</a:t>
            </a:r>
            <a:r>
              <a:rPr lang="es-ES" sz="1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Data </a:t>
            </a:r>
            <a:r>
              <a:rPr lang="es-ES" sz="140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Scientist</a:t>
            </a:r>
            <a:endParaRPr lang="es-ES" sz="14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br>
              <a:rPr lang="es-ES" sz="1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</a:br>
            <a:r>
              <a:rPr lang="es-ES" sz="1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Marzo 2025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19B7A29-BA7A-B796-6621-BE0EC9052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459" y="367913"/>
            <a:ext cx="12192000" cy="678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87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0027E-C04A-A361-CD58-2D1C0744A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AB092FD2-0B08-E154-4856-55DF8DAE6D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AF66D0-3EDC-F8B6-ACF1-CA0A036FBC51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210F3F-2D4B-1B0B-CEE5-E08C67B59A1D}"/>
              </a:ext>
            </a:extLst>
          </p:cNvPr>
          <p:cNvSpPr txBox="1"/>
          <p:nvPr/>
        </p:nvSpPr>
        <p:spPr>
          <a:xfrm>
            <a:off x="5288436" y="762000"/>
            <a:ext cx="6395563" cy="166199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latin typeface="Montserrat" panose="00000500000000000000" pitchFamily="2" charset="0"/>
            </a:endParaRPr>
          </a:p>
          <a:p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Capa 7: Integración y Gobierno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78CF7E-8D46-F23F-1800-B8C1FF156371}"/>
              </a:ext>
            </a:extLst>
          </p:cNvPr>
          <p:cNvSpPr txBox="1"/>
          <p:nvPr/>
        </p:nvSpPr>
        <p:spPr>
          <a:xfrm>
            <a:off x="5288436" y="2550993"/>
            <a:ext cx="6278253" cy="279986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Bus de servicios empresariales (ESB)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API Management y MDM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Cumplimiento normativo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Interoperabilidad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Gobernanza de datos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438DFB-3A55-581A-D561-708F4B66C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874"/>
            <a:ext cx="4577715" cy="62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973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2B8DE3CF-EB13-E776-0754-F6C27C33BFA7}"/>
              </a:ext>
            </a:extLst>
          </p:cNvPr>
          <p:cNvSpPr/>
          <p:nvPr/>
        </p:nvSpPr>
        <p:spPr>
          <a:xfrm>
            <a:off x="0" y="-1123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07FA77-BFB3-6FAA-800C-C94D2582DD36}"/>
              </a:ext>
            </a:extLst>
          </p:cNvPr>
          <p:cNvSpPr/>
          <p:nvPr/>
        </p:nvSpPr>
        <p:spPr>
          <a:xfrm>
            <a:off x="0" y="-1123"/>
            <a:ext cx="12192000" cy="602007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438BE6-91CF-69DF-D6B6-B5A877BE1046}"/>
              </a:ext>
            </a:extLst>
          </p:cNvPr>
          <p:cNvSpPr txBox="1"/>
          <p:nvPr/>
        </p:nvSpPr>
        <p:spPr>
          <a:xfrm>
            <a:off x="508000" y="762000"/>
            <a:ext cx="11176000" cy="113877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latin typeface="Montserrat" panose="00000500000000000000" pitchFamily="2" charset="0"/>
            </a:endParaRPr>
          </a:p>
          <a:p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Conclusiones y Retos Futuros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78A556-F0F6-0935-06E5-049B7B163B53}"/>
              </a:ext>
            </a:extLst>
          </p:cNvPr>
          <p:cNvSpPr txBox="1"/>
          <p:nvPr/>
        </p:nvSpPr>
        <p:spPr>
          <a:xfrm>
            <a:off x="508000" y="2223005"/>
            <a:ext cx="6855326" cy="279986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Beneficios estratégicos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Arquitectura Tecnológica en Azure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Optimización continua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Interoperabilidad y Ecosistema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ROI y Valor Añadido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81C855-0E42-3325-E5B1-B1BAD1B35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9344" y="600884"/>
            <a:ext cx="4280034" cy="625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2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0A1F8BA3-02A4-39B5-1971-5DC89F2116C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8B186A-CB8E-01F6-D6ED-92FAD25CBB83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D7B42D-818E-D10A-7559-F52B7211E277}"/>
              </a:ext>
            </a:extLst>
          </p:cNvPr>
          <p:cNvSpPr txBox="1"/>
          <p:nvPr/>
        </p:nvSpPr>
        <p:spPr>
          <a:xfrm>
            <a:off x="762000" y="1010117"/>
            <a:ext cx="10668000" cy="67710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s-ES" sz="38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¡Gracias a todos por su atención!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3C71FD-16C1-1520-905A-9124F9DC0259}"/>
              </a:ext>
            </a:extLst>
          </p:cNvPr>
          <p:cNvSpPr txBox="1"/>
          <p:nvPr/>
        </p:nvSpPr>
        <p:spPr>
          <a:xfrm>
            <a:off x="829377" y="1885400"/>
            <a:ext cx="10160000" cy="440120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>
              <a:buNone/>
            </a:pPr>
            <a:r>
              <a:rPr lang="es-E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 continuación, profundizaremos en el análisis de algunos de los módulos más destacados.</a:t>
            </a:r>
          </a:p>
          <a:p>
            <a:pPr>
              <a:buNone/>
            </a:pPr>
            <a:endParaRPr lang="es-E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r>
              <a:rPr lang="es-E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Les invito a saciar su curiosidad y, por supuesto, a sugerir cualquier información adicional que consideren relevante.</a:t>
            </a:r>
          </a:p>
          <a:p>
            <a:endParaRPr lang="es-ES" sz="2400" dirty="0">
              <a:latin typeface="Montserrat" panose="00000500000000000000" pitchFamily="2" charset="0"/>
            </a:endParaRPr>
          </a:p>
          <a:p>
            <a:endParaRPr lang="es-ES" sz="2400" dirty="0">
              <a:latin typeface="Montserrat" panose="00000500000000000000" pitchFamily="2" charset="0"/>
            </a:endParaRPr>
          </a:p>
          <a:p>
            <a:r>
              <a:rPr lang="es-ES" sz="40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	  Pedro Ismael Ruiz</a:t>
            </a:r>
          </a:p>
          <a:p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      Data </a:t>
            </a:r>
            <a:r>
              <a:rPr lang="es-ES" sz="240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Scientist</a:t>
            </a: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– </a:t>
            </a:r>
            <a:r>
              <a:rPr lang="es-ES" sz="240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Analyst</a:t>
            </a:r>
            <a:r>
              <a:rPr lang="es-ES" sz="2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</a:t>
            </a:r>
            <a:r>
              <a:rPr lang="es-ES" sz="2400" dirty="0" err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Engineer</a:t>
            </a:r>
            <a:endParaRPr lang="es-ES" sz="2400"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endParaRPr lang="es-ES" sz="2400" dirty="0">
              <a:latin typeface="Montserrat" panose="00000500000000000000" pitchFamily="2" charset="0"/>
            </a:endParaRPr>
          </a:p>
          <a:p>
            <a:endParaRPr lang="es-ES" sz="2400" dirty="0">
              <a:latin typeface="Montserrat" panose="000005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F81AF9-B6DC-4C43-AD3B-E99E0C5340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696" y="3869356"/>
            <a:ext cx="2277333" cy="2292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19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D42732B6-2BAE-5311-D3CA-F38FB721B2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1B3C873-9287-4022-86C9-A7A0A92DA580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A48033-B6B3-7C83-D2D2-BA7380C69624}"/>
              </a:ext>
            </a:extLst>
          </p:cNvPr>
          <p:cNvSpPr txBox="1"/>
          <p:nvPr/>
        </p:nvSpPr>
        <p:spPr>
          <a:xfrm>
            <a:off x="508000" y="762000"/>
            <a:ext cx="11176000" cy="113877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latin typeface="Montserrat" panose="00000500000000000000" pitchFamily="2" charset="0"/>
            </a:endParaRPr>
          </a:p>
          <a:p>
            <a:pPr algn="r"/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Dimensionado del Hospital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3CAD95-227A-EFBF-1AE6-3D830A050A7F}"/>
              </a:ext>
            </a:extLst>
          </p:cNvPr>
          <p:cNvSpPr txBox="1"/>
          <p:nvPr/>
        </p:nvSpPr>
        <p:spPr>
          <a:xfrm>
            <a:off x="5486400" y="2223005"/>
            <a:ext cx="5689599" cy="169187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Población y Capacidad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Personal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Servicios Clave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1C21DE-1DA4-128C-7B39-0A7C4015A6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4647414" cy="6245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398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03D5A3D9-4F11-015B-F83D-C7392D1E582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754EBFD-72C9-8E07-5D3E-6495917EEF5C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4D0187-349C-5A3A-50FB-0A82C49C75F6}"/>
              </a:ext>
            </a:extLst>
          </p:cNvPr>
          <p:cNvSpPr txBox="1"/>
          <p:nvPr/>
        </p:nvSpPr>
        <p:spPr>
          <a:xfrm>
            <a:off x="508000" y="762000"/>
            <a:ext cx="11176000" cy="1138773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latin typeface="Montserrat" panose="00000500000000000000" pitchFamily="2" charset="0"/>
            </a:endParaRPr>
          </a:p>
          <a:p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Arquitectura Administrativa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551C82-7191-9B36-FBAC-C6D3C6D4980D}"/>
              </a:ext>
            </a:extLst>
          </p:cNvPr>
          <p:cNvSpPr txBox="1"/>
          <p:nvPr/>
        </p:nvSpPr>
        <p:spPr>
          <a:xfrm>
            <a:off x="508000" y="2097950"/>
            <a:ext cx="6939175" cy="224587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Visión de las distintas capas y módulos del sistema.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Objetivos estratégicos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Relación con áreas clave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9AB1DC-19AC-379B-43EB-FF1FA2762A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143" y="635001"/>
            <a:ext cx="4570857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74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DEE3B213-C2E2-44F0-526F-4E7278058B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3C98870-D2F3-A8C5-CCB3-8C73D5220C44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38CC98-66C2-EBDA-750D-D0A3135B5AC7}"/>
              </a:ext>
            </a:extLst>
          </p:cNvPr>
          <p:cNvSpPr txBox="1"/>
          <p:nvPr/>
        </p:nvSpPr>
        <p:spPr>
          <a:xfrm>
            <a:off x="508000" y="762000"/>
            <a:ext cx="11176000" cy="113877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latin typeface="Montserrat" panose="00000500000000000000" pitchFamily="2" charset="0"/>
            </a:endParaRPr>
          </a:p>
          <a:p>
            <a:pPr algn="r"/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Capa 1: Infraestructura 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EDC85C-ABA4-AB3B-A162-2EA1F9A69335}"/>
              </a:ext>
            </a:extLst>
          </p:cNvPr>
          <p:cNvSpPr txBox="1"/>
          <p:nvPr/>
        </p:nvSpPr>
        <p:spPr>
          <a:xfrm>
            <a:off x="5033914" y="2097950"/>
            <a:ext cx="6142086" cy="2245871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Elección de proveedor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Alta disponibilidad, escalabilidad, seguridad de datos.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Cumplimiento normativo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9001CDE-1392-AC15-2946-D28E7AE7A5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4474494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60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4001E594-237F-1C5C-61CB-4770ABD6421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D10DA65-FFF0-B30D-6859-73144B23807D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153617-1628-C185-2C7D-0E6C42352353}"/>
              </a:ext>
            </a:extLst>
          </p:cNvPr>
          <p:cNvSpPr txBox="1"/>
          <p:nvPr/>
        </p:nvSpPr>
        <p:spPr>
          <a:xfrm>
            <a:off x="508000" y="762000"/>
            <a:ext cx="7110857" cy="166199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latin typeface="Montserrat" panose="00000500000000000000" pitchFamily="2" charset="0"/>
            </a:endParaRPr>
          </a:p>
          <a:p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Capa 2: Sistemas de Información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19098E-3A50-B8CF-E2E1-B4C7FB285DA8}"/>
              </a:ext>
            </a:extLst>
          </p:cNvPr>
          <p:cNvSpPr txBox="1"/>
          <p:nvPr/>
        </p:nvSpPr>
        <p:spPr>
          <a:xfrm>
            <a:off x="508000" y="2646875"/>
            <a:ext cx="6986309" cy="169187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HIS, EMR, PACS, LIS... y cómo se integran.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Flujos de datos e interoperabilidad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Beneficios en la gestión y atención clínica.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075826-9FBD-16E6-E6AD-FC548FAC09A8}"/>
              </a:ext>
            </a:extLst>
          </p:cNvPr>
          <p:cNvSpPr/>
          <p:nvPr/>
        </p:nvSpPr>
        <p:spPr>
          <a:xfrm>
            <a:off x="7620000" y="3048000"/>
            <a:ext cx="3810000" cy="1905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>
                <a:solidFill>
                  <a:srgbClr val="222222"/>
                </a:solidFill>
                <a:latin typeface="Montserrat" panose="00000500000000000000" pitchFamily="2" charset="0"/>
              </a:rPr>
              <a:t>Sugerencia: Esquema de módulos (HIS, ERP...)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4CF86F-1CD2-C97A-618C-49F0AFF67E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635000"/>
            <a:ext cx="4570857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820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9F597536-08FF-78C8-C1B6-DF4CD9FB83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717870-162D-D23B-4CD4-A700F84FBB3A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A56D40-52CD-D3F8-6299-D8FF944DE490}"/>
              </a:ext>
            </a:extLst>
          </p:cNvPr>
          <p:cNvSpPr txBox="1"/>
          <p:nvPr/>
        </p:nvSpPr>
        <p:spPr>
          <a:xfrm>
            <a:off x="4760536" y="762000"/>
            <a:ext cx="6923464" cy="166199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latin typeface="Montserrat" panose="00000500000000000000" pitchFamily="2" charset="0"/>
            </a:endParaRPr>
          </a:p>
          <a:p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Capa 3: IA y Análisis Avanzado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BB2491-BEF1-3CE2-1E8F-057BA3A29FC5}"/>
              </a:ext>
            </a:extLst>
          </p:cNvPr>
          <p:cNvSpPr txBox="1"/>
          <p:nvPr/>
        </p:nvSpPr>
        <p:spPr>
          <a:xfrm>
            <a:off x="4760536" y="2476883"/>
            <a:ext cx="7068298" cy="335386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 err="1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Triaje</a:t>
            </a: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 inteligente, predicción de demanda, logística y mantenimiento.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Automatización de tareas repetitivas, análisis de grandes datos.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Ahorro de costes, reducción de tiempos y errores.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AB5F35-52B4-6A32-1B16-5ADE89B5E5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4361359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74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B32C21EF-CF7B-C9D4-8430-757972A54D4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056FB40-1D92-1D20-4D3E-5C8F96EA6186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564ABC-031F-44FC-A15F-84157A305A86}"/>
              </a:ext>
            </a:extLst>
          </p:cNvPr>
          <p:cNvSpPr txBox="1"/>
          <p:nvPr/>
        </p:nvSpPr>
        <p:spPr>
          <a:xfrm>
            <a:off x="508000" y="762000"/>
            <a:ext cx="7112000" cy="166199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latin typeface="Montserrat" panose="00000500000000000000" pitchFamily="2" charset="0"/>
            </a:endParaRPr>
          </a:p>
          <a:p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Capa 4: Experiencia del Paciente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82E2F9-944F-5D7D-6F38-BF05885A7046}"/>
              </a:ext>
            </a:extLst>
          </p:cNvPr>
          <p:cNvSpPr txBox="1"/>
          <p:nvPr/>
        </p:nvSpPr>
        <p:spPr>
          <a:xfrm>
            <a:off x="508000" y="2413337"/>
            <a:ext cx="6477262" cy="335386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Portal del paciente, app móvil, wearables, telemedicina.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 err="1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Check</a:t>
            </a: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-in automatizado, seguimiento personalizado.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Mejora de la satisfacción y la calidad asistencial.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0D0A43-342D-FB86-65A4-55989786F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143" y="635000"/>
            <a:ext cx="4570857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513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3A2D2BEC-CAE7-4DF3-75EA-56C0539728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A653B1-01A6-BA2B-AB4C-6BD527DCE6AB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826965-F6F1-80E9-59B7-D69BC0FC0D8E}"/>
              </a:ext>
            </a:extLst>
          </p:cNvPr>
          <p:cNvSpPr txBox="1"/>
          <p:nvPr/>
        </p:nvSpPr>
        <p:spPr>
          <a:xfrm>
            <a:off x="5392132" y="762000"/>
            <a:ext cx="6542202" cy="166199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latin typeface="Montserrat" panose="00000500000000000000" pitchFamily="2" charset="0"/>
            </a:endParaRPr>
          </a:p>
          <a:p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Capa 5: Gestión Administrativa y Financiera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683630-EC79-A756-08ED-AEE56BB7F2E5}"/>
              </a:ext>
            </a:extLst>
          </p:cNvPr>
          <p:cNvSpPr txBox="1"/>
          <p:nvPr/>
        </p:nvSpPr>
        <p:spPr>
          <a:xfrm>
            <a:off x="5392132" y="2550993"/>
            <a:ext cx="5783868" cy="335386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Automatización de facturación, cobros, compras y proveedores.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 err="1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KPIs</a:t>
            </a: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 financieros, ROI y optimización de recursos.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Reducción de burocracia y tiempos administrativos.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1EF9DE-0B79-9E98-E215-3D96CE129F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"/>
            <a:ext cx="4896612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88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7867C-220E-1CD2-81E0-AD658845E6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ndoGradiente">
            <a:extLst>
              <a:ext uri="{FF2B5EF4-FFF2-40B4-BE49-F238E27FC236}">
                <a16:creationId xmlns:a16="http://schemas.microsoft.com/office/drawing/2014/main" id="{7FE4F313-9A6A-F344-1A40-E298541C66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E3F2FD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218E94C-8D75-9D0C-EA59-2AE2A508A19E}"/>
              </a:ext>
            </a:extLst>
          </p:cNvPr>
          <p:cNvSpPr/>
          <p:nvPr/>
        </p:nvSpPr>
        <p:spPr>
          <a:xfrm>
            <a:off x="0" y="0"/>
            <a:ext cx="12192000" cy="635000"/>
          </a:xfrm>
          <a:prstGeom prst="rect">
            <a:avLst/>
          </a:prstGeom>
          <a:solidFill>
            <a:srgbClr val="1E88E5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E92D0A-DC2F-1894-B9FC-6427B2898993}"/>
              </a:ext>
            </a:extLst>
          </p:cNvPr>
          <p:cNvSpPr txBox="1"/>
          <p:nvPr/>
        </p:nvSpPr>
        <p:spPr>
          <a:xfrm>
            <a:off x="430777" y="847352"/>
            <a:ext cx="6759589" cy="1661993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endParaRPr lang="es-ES" sz="3400" b="1" dirty="0">
              <a:solidFill>
                <a:srgbClr val="22222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  <a:p>
            <a:r>
              <a:rPr lang="es-ES" sz="3400" b="1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Capa 6: Gestión de Personal y Talento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5839D4-EA40-1C2E-9992-9F84B8ADFF86}"/>
              </a:ext>
            </a:extLst>
          </p:cNvPr>
          <p:cNvSpPr txBox="1"/>
          <p:nvPr/>
        </p:nvSpPr>
        <p:spPr>
          <a:xfrm>
            <a:off x="491717" y="2948721"/>
            <a:ext cx="6914037" cy="2799869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Planificación de turnos con IA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Prevención de burnout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Formación continua y planes de carrera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 err="1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Feedback</a:t>
            </a: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 360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S" sz="2400" dirty="0">
                <a:solidFill>
                  <a:srgbClr val="22222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Automatización de RRHH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8F4EE73-69AF-00BC-72C7-F29202623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1143" y="635000"/>
            <a:ext cx="4570857" cy="623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610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fade thruBlk="1"/>
      </p:transition>
    </mc:Choice>
    <mc:Fallback xmlns="">
      <p:transition spd="slow">
        <p:fade thruBlk="1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340</Words>
  <Application>Microsoft Office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Pedro Ruiz</dc:creator>
  <cp:lastModifiedBy>Pedro Ruiz</cp:lastModifiedBy>
  <cp:revision>6</cp:revision>
  <dcterms:created xsi:type="dcterms:W3CDTF">2025-03-25T05:45:52Z</dcterms:created>
  <dcterms:modified xsi:type="dcterms:W3CDTF">2025-03-26T18:16:20Z</dcterms:modified>
</cp:coreProperties>
</file>

<file path=docProps/thumbnail.jpeg>
</file>